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208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37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59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8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7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26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42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47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6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43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15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1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85071"/>
            <a:ext cx="9144000" cy="2387600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Проект «</a:t>
            </a:r>
            <a:r>
              <a:rPr lang="ru-RU" sz="2800" b="1" dirty="0" smtClean="0"/>
              <a:t>Исследование лексико-семантического поля </a:t>
            </a:r>
            <a:r>
              <a:rPr lang="ru-RU" sz="2800" dirty="0" smtClean="0"/>
              <a:t>«</a:t>
            </a:r>
            <a:r>
              <a:rPr lang="ru-RU" sz="2800" b="1" dirty="0" smtClean="0"/>
              <a:t>Преступление</a:t>
            </a:r>
            <a:r>
              <a:rPr lang="ru-RU" sz="2800" dirty="0" smtClean="0"/>
              <a:t>»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000" dirty="0" smtClean="0"/>
              <a:t>(на материале перевода на русский язык </a:t>
            </a:r>
            <a:br>
              <a:rPr lang="ru-RU" sz="2000" dirty="0" smtClean="0"/>
            </a:br>
            <a:r>
              <a:rPr lang="ru-RU" sz="2000" dirty="0" smtClean="0"/>
              <a:t>двух романов Роберта </a:t>
            </a:r>
            <a:r>
              <a:rPr lang="ru-RU" sz="2000" dirty="0" err="1" smtClean="0"/>
              <a:t>Гэлбрейта</a:t>
            </a:r>
            <a:r>
              <a:rPr lang="ru-RU" sz="2000" dirty="0" smtClean="0"/>
              <a:t> о </a:t>
            </a:r>
            <a:r>
              <a:rPr lang="ru-RU" sz="2000" dirty="0" err="1" smtClean="0"/>
              <a:t>Корморане</a:t>
            </a:r>
            <a:r>
              <a:rPr lang="ru-RU" sz="2000" dirty="0" smtClean="0"/>
              <a:t> Страйке)»</a:t>
            </a:r>
            <a:endParaRPr lang="ru-RU" sz="2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131719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ru-RU" sz="1800" dirty="0" smtClean="0"/>
          </a:p>
          <a:p>
            <a:pPr algn="r"/>
            <a:r>
              <a:rPr lang="ru-RU" sz="1800" dirty="0" smtClean="0"/>
              <a:t>Выполнила </a:t>
            </a:r>
            <a:r>
              <a:rPr lang="ru-RU" sz="1800" b="1" dirty="0" smtClean="0"/>
              <a:t>Никитина Юлия</a:t>
            </a:r>
          </a:p>
          <a:p>
            <a:pPr algn="r"/>
            <a:r>
              <a:rPr lang="ru-RU" sz="1800" dirty="0" smtClean="0"/>
              <a:t>ДПО «Компьютерная лингвистика»,</a:t>
            </a:r>
          </a:p>
          <a:p>
            <a:pPr algn="r"/>
            <a:r>
              <a:rPr lang="ru-RU" sz="1800" dirty="0" smtClean="0"/>
              <a:t>2025 год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202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6166" y="140357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Сравнение самых частотных слов в двух книгах</a:t>
            </a:r>
            <a:endParaRPr lang="ru-RU" sz="40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5" y="1240867"/>
            <a:ext cx="7127913" cy="2824357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6" y="3978608"/>
            <a:ext cx="7127913" cy="28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3916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Сравнение слов с наибольшей разницей </a:t>
            </a:r>
            <a:br>
              <a:rPr lang="ru-RU" sz="4000" dirty="0" smtClean="0"/>
            </a:br>
            <a:r>
              <a:rPr lang="ru-RU" sz="4000" dirty="0" smtClean="0"/>
              <a:t>в частоте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514139" y="2031592"/>
            <a:ext cx="4183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Примечание</a:t>
            </a:r>
            <a:r>
              <a:rPr lang="ru-RU" dirty="0" smtClean="0"/>
              <a:t>:</a:t>
            </a:r>
          </a:p>
          <a:p>
            <a:r>
              <a:rPr lang="ru-RU" dirty="0" smtClean="0"/>
              <a:t>взяты 15 слов, </a:t>
            </a:r>
            <a:br>
              <a:rPr lang="ru-RU" dirty="0" smtClean="0"/>
            </a:br>
            <a:r>
              <a:rPr lang="ru-RU" dirty="0" smtClean="0"/>
              <a:t>встречающиеся в обоих текстах </a:t>
            </a:r>
            <a:br>
              <a:rPr lang="ru-RU" dirty="0" smtClean="0"/>
            </a:br>
            <a:r>
              <a:rPr lang="ru-RU" dirty="0" smtClean="0"/>
              <a:t>и имеющие наибольшую разницу частот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75994" cy="4831298"/>
          </a:xfrm>
        </p:spPr>
      </p:pic>
    </p:spTree>
    <p:extLst>
      <p:ext uri="{BB962C8B-B14F-4D97-AF65-F5344CB8AC3E}">
        <p14:creationId xmlns:p14="http://schemas.microsoft.com/office/powerpoint/2010/main" val="40680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</a:t>
            </a:r>
            <a:r>
              <a:rPr lang="ru-RU" dirty="0" err="1" smtClean="0"/>
              <a:t>частеречной</a:t>
            </a:r>
            <a:r>
              <a:rPr lang="ru-RU" dirty="0" smtClean="0"/>
              <a:t> принадлежности слов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9" y="1817783"/>
            <a:ext cx="5097286" cy="4058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70" y="1817782"/>
            <a:ext cx="5097286" cy="40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40 самых частотных </a:t>
            </a:r>
            <a:r>
              <a:rPr lang="ru-RU" dirty="0" err="1" smtClean="0"/>
              <a:t>коллокаций</a:t>
            </a:r>
            <a:r>
              <a:rPr lang="ru-RU" dirty="0" smtClean="0"/>
              <a:t> в тексте </a:t>
            </a:r>
            <a:br>
              <a:rPr lang="ru-RU" dirty="0" smtClean="0"/>
            </a:br>
            <a:r>
              <a:rPr lang="ru-RU" dirty="0" smtClean="0"/>
              <a:t>книги № 1 со словами из ЛСП «Преступление»: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труповозка</a:t>
            </a:r>
            <a:r>
              <a:rPr lang="ru-RU" sz="1600" dirty="0" smtClean="0"/>
              <a:t>', 'чёртов'): 11.19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('лжесвидетельство', 'препятствование'): 11.19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('детективный', 'жанр'):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('адвокатский', 'типично'):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('адвокатский', 'убористый'):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('дебаты', 'посмертный'):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('будущее', 'заложница'):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('муха', 'трупный'):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('лжесвидетельство', 'упечь'):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('захохотать', 'обыск'):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('инспектор', '</a:t>
            </a:r>
            <a:r>
              <a:rPr lang="ru-RU" sz="1600" dirty="0" err="1" smtClean="0"/>
              <a:t>труповозка</a:t>
            </a:r>
            <a:r>
              <a:rPr lang="ru-RU" sz="1600" dirty="0" smtClean="0"/>
              <a:t>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('обвинение', 'хранение'):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('преследователь', 'психопат'):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('плаксивый', 'убитый'):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('обвинить', '</a:t>
            </a:r>
            <a:r>
              <a:rPr lang="ru-RU" sz="1600" dirty="0" err="1" smtClean="0"/>
              <a:t>прослушка</a:t>
            </a:r>
            <a:r>
              <a:rPr lang="ru-RU" sz="1600" dirty="0" smtClean="0"/>
              <a:t>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('рой', 'трупный'):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('изначально', 'следователь'):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('криминал', 'прославлять'):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dirty="0" smtClean="0"/>
              <a:t>'</a:t>
            </a:r>
            <a:r>
              <a:rPr lang="ru-RU" sz="1600" b="1" dirty="0" err="1" smtClean="0"/>
              <a:t>гуантанамо</a:t>
            </a:r>
            <a:r>
              <a:rPr lang="ru-RU" sz="1600" b="1" dirty="0" smtClean="0"/>
              <a:t>', 'тюрьма</a:t>
            </a:r>
            <a:r>
              <a:rPr lang="ru-RU" sz="1600" dirty="0" smtClean="0"/>
              <a:t>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('изнасиловать', 'преувеличивать'): 9.80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7844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('вколоть', 'смертельный'):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('одр', 'смертный'):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('вырастить', 'преступник'):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('отделаться', 'преследование'): 9.58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('нагореть', 'обыскать'):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('следственный', 'упущение'):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('насильственный', 'отмести'):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('злоупотребление', 'свидетельствовать'):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dirty="0" smtClean="0"/>
              <a:t>'доза', 'смертельный</a:t>
            </a:r>
            <a:r>
              <a:rPr lang="ru-RU" sz="1600" dirty="0" smtClean="0"/>
              <a:t>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обдолбаться</a:t>
            </a:r>
            <a:r>
              <a:rPr lang="ru-RU" sz="1600" dirty="0" smtClean="0"/>
              <a:t>', 'свидетельница'):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i="1" dirty="0" smtClean="0"/>
              <a:t>'потребность', 'расследовать</a:t>
            </a:r>
            <a:r>
              <a:rPr lang="ru-RU" sz="1600" dirty="0" smtClean="0"/>
              <a:t>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('группировать', 'улика'):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('судопроизводство', 'уголовный'):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('очевидец', 'строить'):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('уголовник', 'форменный'):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('развитие', 'следственный'):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('быстрина', 'самоубийца'):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('сообщник', 'стрёма'):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('закон', 'толковать'): 9.24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('злой', 'умысел'): 9.24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807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40 самых частотных </a:t>
            </a:r>
            <a:r>
              <a:rPr lang="ru-RU" dirty="0" err="1" smtClean="0"/>
              <a:t>коллокаций</a:t>
            </a:r>
            <a:r>
              <a:rPr lang="ru-RU" dirty="0" smtClean="0"/>
              <a:t> в тексте </a:t>
            </a:r>
            <a:br>
              <a:rPr lang="ru-RU" dirty="0" smtClean="0"/>
            </a:br>
            <a:r>
              <a:rPr lang="ru-RU" dirty="0" smtClean="0"/>
              <a:t>книги № 7 со словами из ЛСП «Преступление»: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7183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('досадный', 'освидетельствование'):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('прокусить', 'сообщник'):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('жилет', 'смертник'):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('террор', 'фашистский'):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('восхождение', 'сообщница'):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адвокатша</a:t>
            </a:r>
            <a:r>
              <a:rPr lang="ru-RU" sz="1600" dirty="0" smtClean="0"/>
              <a:t>', 'силиконовый'):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('злодей', 'логово'):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бондиана</a:t>
            </a:r>
            <a:r>
              <a:rPr lang="ru-RU" sz="1600" dirty="0" smtClean="0"/>
              <a:t>', 'злодей'):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('бандит', 'непредсказуемый'):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('бандит', 'классификация'):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('отнюдь', 'преследоваться'):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('вывезти', 'насильно'):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('обвинительный', 'приговор'):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клептократия</a:t>
            </a:r>
            <a:r>
              <a:rPr lang="ru-RU" sz="1600" dirty="0" smtClean="0"/>
              <a:t>', 'мошенничество'):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('свидетельский', 'трибуна'):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('крылатый', 'разбойник'): 10.63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500" dirty="0">
                <a:solidFill>
                  <a:prstClr val="black"/>
                </a:solidFill>
              </a:rPr>
              <a:t>(</a:t>
            </a:r>
            <a:r>
              <a:rPr lang="ru-RU" sz="1500" b="1" dirty="0">
                <a:solidFill>
                  <a:prstClr val="black"/>
                </a:solidFill>
              </a:rPr>
              <a:t>'алиби', 'железный</a:t>
            </a:r>
            <a:r>
              <a:rPr lang="ru-RU" sz="1500" dirty="0">
                <a:solidFill>
                  <a:prstClr val="black"/>
                </a:solidFill>
              </a:rPr>
              <a:t>'): 10.63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500" dirty="0">
                <a:solidFill>
                  <a:prstClr val="black"/>
                </a:solidFill>
              </a:rPr>
              <a:t>(</a:t>
            </a:r>
            <a:r>
              <a:rPr lang="ru-RU" sz="1500" b="1" dirty="0">
                <a:solidFill>
                  <a:prstClr val="black"/>
                </a:solidFill>
              </a:rPr>
              <a:t>'освидетельствование', 'психиатрический</a:t>
            </a:r>
            <a:r>
              <a:rPr lang="ru-RU" sz="1500" dirty="0">
                <a:solidFill>
                  <a:prstClr val="black"/>
                </a:solidFill>
              </a:rPr>
              <a:t>'): 10.23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580519"/>
            <a:ext cx="5181600" cy="471839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('переговоры', 'террорист'):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'самосуд', 'тюремный</a:t>
            </a:r>
            <a:r>
              <a:rPr lang="ru-RU" sz="6000" dirty="0" smtClean="0"/>
              <a:t>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('преследователь', 'просидеть'):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</a:t>
            </a:r>
            <a:r>
              <a:rPr lang="ru-RU" sz="6000" dirty="0" err="1" smtClean="0"/>
              <a:t>насильный</a:t>
            </a:r>
            <a:r>
              <a:rPr lang="ru-RU" sz="6000" dirty="0" smtClean="0"/>
              <a:t>', 'похищение'):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'стая'):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'обманщик'):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'шарлатан'):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('кузина', 'убитый'):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'пособничество', 'преступник</a:t>
            </a:r>
            <a:r>
              <a:rPr lang="ru-RU" sz="6000" dirty="0" smtClean="0"/>
              <a:t>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('закоренелый', 'преступник'):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'деяние', 'преступный</a:t>
            </a:r>
            <a:r>
              <a:rPr lang="ru-RU" sz="6000" dirty="0" smtClean="0"/>
              <a:t>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('обыскивать', 'охранник'):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('преступный', 'широкомасштабный'):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('добровольный', 'сообщница'):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('детективный', 'конкурировать'):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'вскрытие', 'труп</a:t>
            </a:r>
            <a:r>
              <a:rPr lang="ru-RU" sz="6000" dirty="0" smtClean="0"/>
              <a:t>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('закон', 'физика'):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('ограничение', 'преступить'):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('обыскать', 'подкоситься'):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'розыск', 'уголовный</a:t>
            </a:r>
            <a:r>
              <a:rPr lang="ru-RU" sz="6000" dirty="0" smtClean="0"/>
              <a:t>'): 9.72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'мошенничество', 'уличить</a:t>
            </a:r>
            <a:r>
              <a:rPr lang="ru-RU" sz="6000" dirty="0" smtClean="0"/>
              <a:t>'): 9.72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2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 smtClean="0"/>
              <a:t>Коллокации</a:t>
            </a:r>
            <a:r>
              <a:rPr lang="ru-RU" sz="4000" dirty="0" smtClean="0"/>
              <a:t> со словом </a:t>
            </a:r>
            <a:r>
              <a:rPr lang="ru-RU" sz="4000" i="1" dirty="0" smtClean="0"/>
              <a:t>преступление</a:t>
            </a:r>
            <a:endParaRPr lang="ru-RU" sz="4000" i="1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39788" y="1513127"/>
            <a:ext cx="5157787" cy="38983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«Зов кукушки»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19321818"/>
              </p:ext>
            </p:extLst>
          </p:nvPr>
        </p:nvGraphicFramePr>
        <p:xfrm>
          <a:off x="99152" y="1903413"/>
          <a:ext cx="5728770" cy="4286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385">
                  <a:extLst>
                    <a:ext uri="{9D8B030D-6E8A-4147-A177-3AD203B41FA5}">
                      <a16:colId xmlns:a16="http://schemas.microsoft.com/office/drawing/2014/main" val="3554100472"/>
                    </a:ext>
                  </a:extLst>
                </a:gridCol>
                <a:gridCol w="2864385">
                  <a:extLst>
                    <a:ext uri="{9D8B030D-6E8A-4147-A177-3AD203B41FA5}">
                      <a16:colId xmlns:a16="http://schemas.microsoft.com/office/drawing/2014/main" val="2960504780"/>
                    </a:ext>
                  </a:extLst>
                </a:gridCol>
              </a:tblGrid>
              <a:tr h="4286250"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'раскрытие'): 8.63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'состав'): 7.53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'сексуальный'): 7.24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'следователь'): 7.24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'уголовный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'расследовать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('насильственный', 'преступление'):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('получать', 'преступление'): 6.83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'жестокий',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6.68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'совершить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6.55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('знак', 'преступление'): 5.99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'место',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5.60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'сквозь'): 5.41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('ага', 'преступление'): 5.26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'случай'): 4.73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('десять', 'преступление'): 4.67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('именно', 'преступление'): 4.64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('ночь', 'преступление'): 4.28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('выйти', 'преступление'): 4.07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'это'): 2.47</a:t>
                      </a:r>
                    </a:p>
                    <a:p>
                      <a:endParaRPr lang="ru-RU" sz="14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528246"/>
                  </a:ext>
                </a:extLst>
              </a:tr>
            </a:tbl>
          </a:graphicData>
        </a:graphic>
      </p:graphicFrame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>
          <a:xfrm>
            <a:off x="6084887" y="1513127"/>
            <a:ext cx="5183188" cy="38983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«Бегущая могила»</a:t>
            </a:r>
            <a:endParaRPr lang="ru-RU" dirty="0"/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98485893"/>
              </p:ext>
            </p:extLst>
          </p:nvPr>
        </p:nvGraphicFramePr>
        <p:xfrm>
          <a:off x="5827922" y="1902963"/>
          <a:ext cx="6235548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7774">
                  <a:extLst>
                    <a:ext uri="{9D8B030D-6E8A-4147-A177-3AD203B41FA5}">
                      <a16:colId xmlns:a16="http://schemas.microsoft.com/office/drawing/2014/main" val="3819806731"/>
                    </a:ext>
                  </a:extLst>
                </a:gridCol>
                <a:gridCol w="3117774">
                  <a:extLst>
                    <a:ext uri="{9D8B030D-6E8A-4147-A177-3AD203B41FA5}">
                      <a16:colId xmlns:a16="http://schemas.microsoft.com/office/drawing/2014/main" val="2040746449"/>
                    </a:ext>
                  </a:extLst>
                </a:gridCol>
              </a:tblGrid>
              <a:tr h="4652073"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('наказуемый', 'преступление'): 8.84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'считаться'): 7.17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'уголовный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6.54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('кнут', 'преступление'): 6.35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('многочисленный', 'преступление'): 6.20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('намёк', 'преступление'): 6.13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('описание', 'преступление'): 6.13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'военный',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5.95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('предположительно', 'преступление'): 5.80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('заключаться', 'преступление'): 5.62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'сексуальный'): 5.51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('кайло', 'преступление'): 5.47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i="0" dirty="0" smtClean="0">
                          <a:solidFill>
                            <a:schemeClr val="tx1"/>
                          </a:solidFill>
                        </a:rPr>
                        <a:t>'преступление', 'совершить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5.47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'приходиться'): 5.41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'согласный'): 5.37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('внешний', 'преступление'): 5.28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('купить', 'преступление'): 4.93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'чертовый'): 4.85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'спрашивать'): 4.83</a:t>
                      </a:r>
                    </a:p>
                    <a:p>
                      <a:endParaRPr lang="ru-RU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('место', 'преступление'): 4.61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('здание', 'преступление'): 4.58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('отправить', 'преступление'): 4.51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'проблема'): 4.19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'следующий'): 4.09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('отношение', 'преступление'): 3.93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('действительно', 'преступление'): 3.88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('найти', 'преступление'): 3.31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'стать'): 3.22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('дело', 'преступление'): 2.92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'свой'): 2.69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('время', 'преступление'): 2.53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'спросить'): 2.27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'это'): 2.21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'человек'): 2.15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('который', 'преступление'): 1.92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</a:t>
                      </a:r>
                      <a:r>
                        <a:rPr lang="ru-RU" sz="1400" b="0" dirty="0" err="1" smtClean="0">
                          <a:solidFill>
                            <a:schemeClr val="tx1"/>
                          </a:solidFill>
                        </a:rPr>
                        <a:t>страйк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1.16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'сказать'): 1.01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63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6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Коллокации</a:t>
            </a:r>
            <a:r>
              <a:rPr lang="ru-RU" dirty="0" smtClean="0"/>
              <a:t> в тексте книги № 1 </a:t>
            </a:r>
            <a:br>
              <a:rPr lang="ru-RU" dirty="0" smtClean="0"/>
            </a:br>
            <a:r>
              <a:rPr lang="ru-RU" dirty="0" smtClean="0"/>
              <a:t>со словом «смерть» (самое частотное):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553275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251324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851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('смерть', 'спекулировать'):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('санкция',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('возбудимый',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('отдалиться',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('папин',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('писаться',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('отсрочка',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('противоречивый',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('иждивенец',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('объявлять', 'смерть'): 6.35</a:t>
                      </a:r>
                    </a:p>
                    <a:p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('положительный',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('бедняга',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'насильственный', 'смерть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'): 5.95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('лето',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('ненастье',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('побывать',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('неожиданность',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('расколоть',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('перепугать', 'смерть'): 5.44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('помышлять', 'смерть'): 5.26</a:t>
                      </a:r>
                    </a:p>
                    <a:p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62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7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Коллокации</a:t>
            </a:r>
            <a:r>
              <a:rPr lang="ru-RU" dirty="0" smtClean="0"/>
              <a:t> в тексте книги № 7 </a:t>
            </a:r>
            <a:br>
              <a:rPr lang="ru-RU" dirty="0" smtClean="0"/>
            </a:br>
            <a:r>
              <a:rPr lang="ru-RU" dirty="0" smtClean="0"/>
              <a:t>со словом «полиция» (самое частотное):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82370"/>
              </p:ext>
            </p:extLst>
          </p:nvPr>
        </p:nvGraphicFramePr>
        <p:xfrm>
          <a:off x="838200" y="1825625"/>
          <a:ext cx="105156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869594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2728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('нагрянуть',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('двадцатка',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'столичный'):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('ведомо',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('обуревать',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('омрачить',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('перегрузить', 'полиция'): 6.34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('нрав', 'полиция'): 6.34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('домовладелец',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('коррумпировать', 'полиция'): 6.06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('блеф',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('контактировать',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('бездействие',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'слить'):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'применять'):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('малолетний',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'сдаться'): 5.94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('долбать', 'полиция'): 5.65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ru-RU" b="0" dirty="0" err="1" smtClean="0">
                          <a:solidFill>
                            <a:schemeClr val="tx1"/>
                          </a:solidFill>
                        </a:rPr>
                        <a:t>краузеры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', 'полиция'): 5.65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('допросить', 'полиция'): 5.65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421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Итоги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200" dirty="0" smtClean="0"/>
              <a:t>ЛСП «Преступление» очень обширно, выбор слов для анализа зависит от содержания текстов и задач исследования.</a:t>
            </a:r>
          </a:p>
          <a:p>
            <a:r>
              <a:rPr lang="ru-RU" sz="2200" dirty="0" smtClean="0"/>
              <a:t>По частоте употребления слов в тексте можно анализировать семантическую составляющую текста.</a:t>
            </a:r>
          </a:p>
          <a:p>
            <a:r>
              <a:rPr lang="ru-RU" sz="2200" dirty="0" smtClean="0"/>
              <a:t>Пищу для размышления даёт сравнение частот употребления слов в текстах.</a:t>
            </a:r>
          </a:p>
          <a:p>
            <a:r>
              <a:rPr lang="ru-RU" sz="2200" dirty="0" smtClean="0"/>
              <a:t>Распределение слов по частям речи значимо (предметность, действие, признак…).</a:t>
            </a:r>
          </a:p>
          <a:p>
            <a:r>
              <a:rPr lang="ru-RU" sz="2200" dirty="0" smtClean="0"/>
              <a:t>Среди частотных </a:t>
            </a:r>
            <a:r>
              <a:rPr lang="ru-RU" sz="2200" dirty="0" err="1" smtClean="0"/>
              <a:t>коллокаций</a:t>
            </a:r>
            <a:r>
              <a:rPr lang="ru-RU" sz="2200" dirty="0" smtClean="0"/>
              <a:t> встречаются как ожидаемые, фразеологические, сочетания слов, так и характерные для конкретного текста.</a:t>
            </a:r>
          </a:p>
          <a:p>
            <a:endParaRPr 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16841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Цель проекта – 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 smtClean="0"/>
              <a:t>изучить особенности лексико-семантического поля «Преступление» в двух романах: </a:t>
            </a:r>
          </a:p>
          <a:p>
            <a:r>
              <a:rPr lang="ru-RU" sz="2400" dirty="0" smtClean="0"/>
              <a:t>«Зов кукушки» (первая книга серии);</a:t>
            </a:r>
          </a:p>
          <a:p>
            <a:r>
              <a:rPr lang="ru-RU" sz="2400" dirty="0" smtClean="0"/>
              <a:t>«Бегущая могила» (седьмая книга).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03" y="2647427"/>
            <a:ext cx="2127776" cy="31694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182" y="2647427"/>
            <a:ext cx="2296618" cy="32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7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Этапы работы над проектом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1. </a:t>
            </a:r>
            <a:r>
              <a:rPr lang="ru-RU" b="1" dirty="0" smtClean="0"/>
              <a:t>Предварительный этап</a:t>
            </a:r>
            <a:r>
              <a:rPr lang="ru-RU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определение круга слов, входящих в ЛСП преступление;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предобработка текста;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отбор слов из ЛСП "преступление" в текстах при помощи регулярных выражений.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2. Анализ</a:t>
            </a:r>
            <a:r>
              <a:rPr lang="ru-RU" b="1" dirty="0" smtClean="0"/>
              <a:t> частот слов</a:t>
            </a:r>
            <a:r>
              <a:rPr lang="ru-RU" dirty="0" smtClean="0"/>
              <a:t> из ЛСП в каждом из текстов, их сравнение, визуализация.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3. Анализ </a:t>
            </a:r>
            <a:r>
              <a:rPr lang="ru-RU" b="1" dirty="0" err="1" smtClean="0"/>
              <a:t>частеречной</a:t>
            </a:r>
            <a:r>
              <a:rPr lang="ru-RU" b="1" dirty="0" smtClean="0"/>
              <a:t> принадлежности слов</a:t>
            </a:r>
            <a:r>
              <a:rPr lang="ru-RU" dirty="0" smtClean="0"/>
              <a:t> в каждом из текстов, их сравнение, визуализация.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4. Анализ </a:t>
            </a:r>
            <a:r>
              <a:rPr lang="ru-RU" b="1" dirty="0" err="1" smtClean="0"/>
              <a:t>коллокаций</a:t>
            </a:r>
            <a:r>
              <a:rPr lang="ru-RU" dirty="0" smtClean="0"/>
              <a:t>, выявление наиболее частотных.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5. Итоги.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8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ЛСП «Преступление»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 smtClean="0"/>
              <a:t>Лексико-семантическое поле </a:t>
            </a:r>
            <a:r>
              <a:rPr lang="ru-RU" sz="2200" dirty="0" smtClean="0"/>
              <a:t>– это «…множество слов, точнее – их значений, связанных с одним и тем же фрагментом действительности» </a:t>
            </a:r>
            <a:r>
              <a:rPr lang="ru-RU" sz="2200" i="1" dirty="0" smtClean="0"/>
              <a:t>(Маслов Ю. С. Введение в языкознание)</a:t>
            </a:r>
            <a:r>
              <a:rPr lang="ru-RU" sz="22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dirty="0" smtClean="0"/>
              <a:t>Как отобрать слова? </a:t>
            </a:r>
          </a:p>
          <a:p>
            <a:pPr>
              <a:lnSpc>
                <a:spcPct val="100000"/>
              </a:lnSpc>
            </a:pPr>
            <a:r>
              <a:rPr lang="ru-RU" sz="2200" dirty="0" smtClean="0"/>
              <a:t>Портрет слова в НКРЯ</a:t>
            </a:r>
          </a:p>
          <a:p>
            <a:pPr>
              <a:lnSpc>
                <a:spcPct val="100000"/>
              </a:lnSpc>
            </a:pPr>
            <a:r>
              <a:rPr lang="ru-RU" sz="2200" dirty="0" err="1" smtClean="0"/>
              <a:t>Нейросети</a:t>
            </a:r>
            <a:endParaRPr lang="ru-RU" sz="2200" dirty="0" smtClean="0"/>
          </a:p>
          <a:p>
            <a:pPr>
              <a:lnSpc>
                <a:spcPct val="100000"/>
              </a:lnSpc>
            </a:pPr>
            <a:r>
              <a:rPr lang="ru-RU" sz="2200" dirty="0" smtClean="0"/>
              <a:t>Ассоциативный словарь</a:t>
            </a:r>
            <a:endParaRPr lang="ru-RU" sz="2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33" y="3340211"/>
            <a:ext cx="8104967" cy="19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Sociation.org — игра в ассоциации </a:t>
            </a: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 smtClean="0"/>
              <a:t>с </a:t>
            </a:r>
            <a:r>
              <a:rPr lang="ru-RU" sz="4000" dirty="0"/>
              <a:t>коллективным </a:t>
            </a:r>
            <a:r>
              <a:rPr lang="ru-RU" sz="4000" dirty="0" smtClean="0"/>
              <a:t>разумом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90" t="13418" r="10726" b="-717"/>
          <a:stretch/>
        </p:blipFill>
        <p:spPr>
          <a:xfrm>
            <a:off x="650430" y="1610522"/>
            <a:ext cx="4064789" cy="50627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390" y="667547"/>
            <a:ext cx="2495550" cy="1885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15" y="2376774"/>
            <a:ext cx="5619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5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ЛСП «Преступление»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 smtClean="0"/>
              <a:t>Возможные группы слов</a:t>
            </a:r>
            <a:r>
              <a:rPr lang="ru-RU" sz="2200" dirty="0" smtClean="0"/>
              <a:t>: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виды преступлений (</a:t>
            </a:r>
            <a:r>
              <a:rPr lang="ru-RU" sz="2200" i="1" dirty="0" smtClean="0"/>
              <a:t>убийство, мошенничество, кража</a:t>
            </a:r>
            <a:r>
              <a:rPr lang="ru-RU" sz="2200" dirty="0" smtClean="0"/>
              <a:t> и т. д.);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субъекты и объекты преступления, третьи лица (</a:t>
            </a:r>
            <a:r>
              <a:rPr lang="ru-RU" sz="2200" i="1" dirty="0" smtClean="0"/>
              <a:t>злодей, вор, жертва, подозреваемый, очевидец, свидетель, детектив, адвокат, полицейский, заложник, пострадавший…</a:t>
            </a:r>
            <a:r>
              <a:rPr lang="ru-RU" sz="22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действия (</a:t>
            </a:r>
            <a:r>
              <a:rPr lang="ru-RU" sz="2200" i="1" dirty="0" smtClean="0"/>
              <a:t>обыск, допрос, расследование, следствие, арест</a:t>
            </a:r>
            <a:r>
              <a:rPr lang="ru-RU" sz="2200" dirty="0" smtClean="0"/>
              <a:t>…)</a:t>
            </a:r>
          </a:p>
          <a:p>
            <a:pPr>
              <a:spcAft>
                <a:spcPts val="600"/>
              </a:spcAft>
            </a:pPr>
            <a:r>
              <a:rPr lang="ru-RU" sz="2200" dirty="0"/>
              <a:t>а</a:t>
            </a:r>
            <a:r>
              <a:rPr lang="ru-RU" sz="2200" dirty="0" smtClean="0"/>
              <a:t>бстрактные понятия (</a:t>
            </a:r>
            <a:r>
              <a:rPr lang="ru-RU" sz="2200" i="1" dirty="0" smtClean="0"/>
              <a:t>умысел, алиби, улика, терроризм</a:t>
            </a:r>
            <a:r>
              <a:rPr lang="ru-RU" sz="2200" dirty="0" smtClean="0"/>
              <a:t>…)</a:t>
            </a:r>
          </a:p>
          <a:p>
            <a:pPr marL="0" indent="0">
              <a:spcAft>
                <a:spcPts val="600"/>
              </a:spcAft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199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Общие предварительные данные</a:t>
            </a:r>
            <a:endParaRPr lang="ru-RU" sz="40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451534"/>
              </p:ext>
            </p:extLst>
          </p:nvPr>
        </p:nvGraphicFramePr>
        <p:xfrm>
          <a:off x="838200" y="1825625"/>
          <a:ext cx="105156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5154">
                  <a:extLst>
                    <a:ext uri="{9D8B030D-6E8A-4147-A177-3AD203B41FA5}">
                      <a16:colId xmlns:a16="http://schemas.microsoft.com/office/drawing/2014/main" val="2990240248"/>
                    </a:ext>
                  </a:extLst>
                </a:gridCol>
                <a:gridCol w="3045246">
                  <a:extLst>
                    <a:ext uri="{9D8B030D-6E8A-4147-A177-3AD203B41FA5}">
                      <a16:colId xmlns:a16="http://schemas.microsoft.com/office/drawing/2014/main" val="41880211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64896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«Зов кукушки»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«Бегущая могила»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22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Общее количество</a:t>
                      </a:r>
                      <a:r>
                        <a:rPr lang="ru-RU" sz="2200" baseline="0" dirty="0" smtClean="0"/>
                        <a:t> лемм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72408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165704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9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Всего лемм из</a:t>
                      </a:r>
                      <a:r>
                        <a:rPr lang="ru-RU" sz="2200" baseline="0" dirty="0" smtClean="0"/>
                        <a:t> ЛСП «Преступление»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814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1556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3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Уникальных лемм из ЛСП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77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95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7851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4296578"/>
            <a:ext cx="868378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«Преступная» лексика составляет примерно 1% в каждом тексте.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Объём второго текста больше первого примерно в 2 раза, </a:t>
            </a:r>
            <a:br>
              <a:rPr lang="ru-RU" sz="2200" dirty="0" smtClean="0"/>
            </a:br>
            <a:r>
              <a:rPr lang="ru-RU" sz="2200" dirty="0" smtClean="0"/>
              <a:t>количество слов из ЛСП увеличилось также примерно в 2 раза, </a:t>
            </a:r>
            <a:br>
              <a:rPr lang="ru-RU" sz="2200" dirty="0" smtClean="0"/>
            </a:br>
            <a:r>
              <a:rPr lang="ru-RU" sz="2200" dirty="0" smtClean="0"/>
              <a:t>но количество уникальных лемм больше только на четверть.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2696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9667" cy="122660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Облако слов на основе частотного анализа </a:t>
            </a:r>
            <a:br>
              <a:rPr lang="ru-RU" dirty="0" smtClean="0"/>
            </a:br>
            <a:r>
              <a:rPr lang="ru-RU" dirty="0" smtClean="0"/>
              <a:t>книги «Зов кукушки»</a:t>
            </a:r>
            <a:endParaRPr lang="ru-RU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8199" y="1795056"/>
            <a:ext cx="3476978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 самых частотных слов</a:t>
            </a:r>
            <a:b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(абсолютная частота)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смерть: 126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полиция: 75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полицейский: 64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убийца: 40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показание: 38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адвокат: 32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убийство: 32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расследование: 31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закон: 30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самоубийство: 30 </a:t>
            </a:r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36" y="1795055"/>
            <a:ext cx="6288560" cy="4759981"/>
          </a:xfrm>
        </p:spPr>
      </p:pic>
    </p:spTree>
    <p:extLst>
      <p:ext uri="{BB962C8B-B14F-4D97-AF65-F5344CB8AC3E}">
        <p14:creationId xmlns:p14="http://schemas.microsoft.com/office/powerpoint/2010/main" val="42407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Облако слов на основе частотного анализа </a:t>
            </a:r>
            <a:br>
              <a:rPr lang="ru-RU" sz="4000" dirty="0" smtClean="0"/>
            </a:br>
            <a:r>
              <a:rPr lang="ru-RU" sz="4000" dirty="0" smtClean="0"/>
              <a:t>книги «Бегущая могила»</a:t>
            </a:r>
            <a:endParaRPr lang="ru-RU" sz="40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1987959"/>
            <a:ext cx="3216926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 самых частотных слов</a:t>
            </a:r>
            <a:b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(абсолютная частота)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полиция: 194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смерть: 144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детектив: 94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закон: 87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расследование: 69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показание: 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свидетель: 61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убить: 58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обвинение: 53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убийство: 48 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1" y="1987958"/>
            <a:ext cx="5814570" cy="4401205"/>
          </a:xfrm>
        </p:spPr>
      </p:pic>
    </p:spTree>
    <p:extLst>
      <p:ext uri="{BB962C8B-B14F-4D97-AF65-F5344CB8AC3E}">
        <p14:creationId xmlns:p14="http://schemas.microsoft.com/office/powerpoint/2010/main" val="13404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1700</Words>
  <Application>Microsoft Office PowerPoint</Application>
  <PresentationFormat>Широкоэкранный</PresentationFormat>
  <Paragraphs>267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Проект «Исследование лексико-семантического поля «Преступление»   (на материале перевода на русский язык  двух романов Роберта Гэлбрейта о Корморане Страйке)»</vt:lpstr>
      <vt:lpstr>Цель проекта – </vt:lpstr>
      <vt:lpstr>Этапы работы над проектом</vt:lpstr>
      <vt:lpstr>ЛСП «Преступление»</vt:lpstr>
      <vt:lpstr>Sociation.org — игра в ассоциации  с коллективным разумом</vt:lpstr>
      <vt:lpstr>ЛСП «Преступление»</vt:lpstr>
      <vt:lpstr>Общие предварительные данные</vt:lpstr>
      <vt:lpstr>Облако слов на основе частотного анализа  книги «Зов кукушки»</vt:lpstr>
      <vt:lpstr>Облако слов на основе частотного анализа  книги «Бегущая могила»</vt:lpstr>
      <vt:lpstr>Сравнение самых частотных слов в двух книгах</vt:lpstr>
      <vt:lpstr>Сравнение слов с наибольшей разницей  в частоте</vt:lpstr>
      <vt:lpstr>Анализ частеречной принадлежности слов</vt:lpstr>
      <vt:lpstr>40 самых частотных коллокаций в тексте  книги № 1 со словами из ЛСП «Преступление»:</vt:lpstr>
      <vt:lpstr>40 самых частотных коллокаций в тексте  книги № 7 со словами из ЛСП «Преступление»:</vt:lpstr>
      <vt:lpstr>Коллокации со словом преступление</vt:lpstr>
      <vt:lpstr>Коллокации в тексте книги № 1  со словом «смерть» (самое частотное):</vt:lpstr>
      <vt:lpstr>Коллокации в тексте книги № 7  со словом «полиция» (самое частотное):</vt:lpstr>
      <vt:lpstr>Итоги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«Исследование лексико-семантического поля «Преступление»   (на материале перевода на русский язык  двух романов Р. Гэлбрейта о Корморане Страйке)»</dc:title>
  <dc:creator>123</dc:creator>
  <cp:lastModifiedBy>123</cp:lastModifiedBy>
  <cp:revision>22</cp:revision>
  <dcterms:created xsi:type="dcterms:W3CDTF">2025-02-28T09:31:03Z</dcterms:created>
  <dcterms:modified xsi:type="dcterms:W3CDTF">2025-02-28T12:53:55Z</dcterms:modified>
</cp:coreProperties>
</file>